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91" r:id="rId3"/>
    <p:sldId id="292" r:id="rId4"/>
    <p:sldId id="301" r:id="rId5"/>
    <p:sldId id="300" r:id="rId6"/>
    <p:sldId id="299" r:id="rId7"/>
    <p:sldId id="298" r:id="rId8"/>
    <p:sldId id="295" r:id="rId9"/>
    <p:sldId id="296" r:id="rId10"/>
    <p:sldId id="297" r:id="rId11"/>
    <p:sldId id="302" r:id="rId12"/>
    <p:sldId id="303" r:id="rId13"/>
    <p:sldId id="304" r:id="rId14"/>
    <p:sldId id="283" r:id="rId15"/>
    <p:sldId id="282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7FF"/>
    <a:srgbClr val="0432FF"/>
    <a:srgbClr val="FF9300"/>
    <a:srgbClr val="FF2F92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D1202-E18B-AB41-8762-F27291BFFAA2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FA75-27B4-0E43-B0AA-29436FF4D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992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0A98B-76E4-334A-97F8-450AE552E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01334A-CBC8-F545-986B-755DADCFE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B0AD63-07C5-0044-94A5-E6AEA590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9E2A38-7FA7-6A41-89EF-0A8B29441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AC76FF-C3B5-594F-AB92-5034328E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899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215BC-F66C-6A40-8D18-513E1A0F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047F70-6EFB-AD4D-B95C-AABE33C40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C7861E-3299-7841-9D91-75483674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C72C38-8A02-3841-A9CC-D7B54C090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6539C2-EA36-F341-A9C3-1BC24329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25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7AC300-05DD-414A-8045-B481BDFA3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035651-0EEB-0C4C-9741-7CA20E1D1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FA0845-82B9-EB41-9DAE-A6CB310C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8DE421-F6C5-924A-9802-66FF5EB3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86E94A-6D78-4547-AE73-3FD31684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77F76-661C-AF41-9C98-D096552E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0C21ED-9D96-434B-B1FC-28FA74328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897673-3994-E246-98B6-509D9A71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AB4479-F849-F749-AEA4-1890BD1E6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31C29-82CF-7E45-9925-A607DF6A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81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2A97C-38F6-4A4D-9661-DFD963533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24AB9B-5DD6-8948-A555-02177BB0F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2304EC-6CDC-1846-808C-96B53A30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58D133-C249-6B41-95BA-375C003E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6BD1D9-B808-8744-B8E4-D79ACF4D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30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81916-D663-C54F-8A53-2223FEED0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F54A34-2355-FF4F-99EA-EF11D18D0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A926D9-F226-BA42-9DA9-B05A33069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47F328-9F7E-0B4F-B0A5-F7DB27CD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552F2F-A92F-8B43-B2A7-766B2DCC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D8D376-8E2E-9544-9C71-AEDE4471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64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A00DD-21AB-A741-83A6-46868055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96E7BC-07DA-A247-8005-C52E03D63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272DB1-00EB-C04A-9B8B-11219BE1B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0151D8C-C864-1945-B6E6-9212C1FBC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447D28-64DE-964D-BFAF-282331C42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B41936-D6A3-CB4E-AEF9-05F9C1AB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C46A09C-485F-754D-94C9-5BF09000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E1F94E-1E59-854C-BB88-9FA3718E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96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FCEB1-E074-6A4B-A3E6-A344A1CB1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89B58E-670D-C54B-BACE-06C77B8A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B8D0D3-1DA7-E849-98C9-E0B75C47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A6651C-9CC4-CE4F-B137-31E65498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68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ED061F-88BB-C04A-8C35-BEEA69A2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581AD9-7365-914C-9171-BBCBF1A1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EEA4A0-B7E5-7C49-AF70-BD70D97C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454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897EC-D4F6-D04F-8A2D-DCF3937E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83D3-4C68-0647-B0A3-5244748E6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DC83D8-6427-2440-B68F-D9EAFB83C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3DD813-B1D9-2841-A05E-4EBDD482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C3423F-A4BC-254C-BB49-F619585A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CD6DB1-4BA8-FA49-B315-88223E4E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34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252C9-4A68-A04D-A0DF-5E4D5B59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B9DDC8-5F09-8A41-9D8B-6E3249253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620549-2934-8549-B4B9-CCE5DF712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0CA187-F7A1-7E45-A186-7D389008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25AD5F-86F6-B94C-8037-477AEBC9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7DC61A-2A3C-4E40-915A-3E02C157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31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52E64E-2314-8E4A-9AC1-D2A6E129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51277F-E92D-C440-B65F-E3C04CC4A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2FAC27-FF52-EB4B-86B1-719562301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2724-5E1D-7A44-8BF9-4B15A91EA027}" type="datetimeFigureOut">
              <a:rPr lang="es-MX" smtClean="0"/>
              <a:t>12/09/20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7F4563-17D0-4341-8A2E-7416D5F37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B7E394-5FFE-FC45-BC96-50C32F136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12B41-253F-4F4B-9BBB-AD25922EB3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498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B14B6F-BACC-D84A-98FE-B89048AEF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07" y="576098"/>
            <a:ext cx="9144000" cy="1015195"/>
          </a:xfrm>
        </p:spPr>
        <p:txBody>
          <a:bodyPr>
            <a:normAutofit/>
          </a:bodyPr>
          <a:lstStyle/>
          <a:p>
            <a:r>
              <a:rPr lang="es-MX" dirty="0"/>
              <a:t>Français II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D3BC51A-C148-1743-B533-787B8EB63A79}"/>
              </a:ext>
            </a:extLst>
          </p:cNvPr>
          <p:cNvSpPr txBox="1"/>
          <p:nvPr/>
        </p:nvSpPr>
        <p:spPr>
          <a:xfrm>
            <a:off x="3016332" y="2375065"/>
            <a:ext cx="5735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/>
              <a:t>Groupe 662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386E797-4EE4-CB4D-BD9C-3FC13BC7E0BE}"/>
              </a:ext>
            </a:extLst>
          </p:cNvPr>
          <p:cNvSpPr txBox="1"/>
          <p:nvPr/>
        </p:nvSpPr>
        <p:spPr>
          <a:xfrm>
            <a:off x="4358244" y="4073236"/>
            <a:ext cx="362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2020-2021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EC576C5-1AD1-D94E-B94D-394C14212679}"/>
              </a:ext>
            </a:extLst>
          </p:cNvPr>
          <p:cNvSpPr txBox="1"/>
          <p:nvPr/>
        </p:nvSpPr>
        <p:spPr>
          <a:xfrm>
            <a:off x="6638306" y="5783283"/>
            <a:ext cx="450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Pro. Gabriela Espinosa</a:t>
            </a:r>
          </a:p>
        </p:txBody>
      </p:sp>
    </p:spTree>
    <p:extLst>
      <p:ext uri="{BB962C8B-B14F-4D97-AF65-F5344CB8AC3E}">
        <p14:creationId xmlns:p14="http://schemas.microsoft.com/office/powerpoint/2010/main" val="946978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D1F24-78B9-B04B-BA03-D125ABFD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C30198-A51F-034E-BDA2-FBCD60A6A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dirty="0"/>
              <a:t>PART III. </a:t>
            </a:r>
          </a:p>
          <a:p>
            <a:pPr marL="0" indent="0" algn="ctr">
              <a:buNone/>
            </a:pPr>
            <a:r>
              <a:rPr lang="es-MX" sz="7200" dirty="0"/>
              <a:t>Pour nous rappeller </a:t>
            </a:r>
          </a:p>
        </p:txBody>
      </p:sp>
    </p:spTree>
    <p:extLst>
      <p:ext uri="{BB962C8B-B14F-4D97-AF65-F5344CB8AC3E}">
        <p14:creationId xmlns:p14="http://schemas.microsoft.com/office/powerpoint/2010/main" val="1606116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Genre et nombre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8185891-4D00-FB44-B7C7-1BE8275BC49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14425" y="1085851"/>
          <a:ext cx="10132497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132497">
                  <a:extLst>
                    <a:ext uri="{9D8B030D-6E8A-4147-A177-3AD203B41FA5}">
                      <a16:colId xmlns:a16="http://schemas.microsoft.com/office/drawing/2014/main" val="2601309213"/>
                    </a:ext>
                  </a:extLst>
                </a:gridCol>
              </a:tblGrid>
              <a:tr h="935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u="sng" dirty="0">
                          <a:solidFill>
                            <a:schemeClr val="tx1"/>
                          </a:solidFill>
                          <a:effectLst/>
                        </a:rPr>
                        <a:t>Genre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 : masculin et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</a:rPr>
                        <a:t>fémenin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Féminin= Masculin+ terminaison </a:t>
                      </a:r>
                      <a:r>
                        <a:rPr lang="fr-FR" sz="3600" dirty="0">
                          <a:solidFill>
                            <a:srgbClr val="FF0000"/>
                          </a:solidFill>
                          <a:effectLst/>
                        </a:rPr>
                        <a:t>e </a:t>
                      </a:r>
                      <a:endParaRPr lang="es-MX" sz="3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583805"/>
                  </a:ext>
                </a:extLst>
              </a:tr>
              <a:tr h="935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u="sng" dirty="0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 : singulier et pluriel 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Pluriel= Singulier + terminaison </a:t>
                      </a:r>
                      <a:r>
                        <a:rPr lang="fr-FR" sz="36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 (en général, il y a des exceptions) 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537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97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Adjectifs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803584-11BB-1E49-8186-9E386C6AB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7" y="1033153"/>
            <a:ext cx="5268933" cy="51438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 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Joli /  moche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Aimable /  arrogant 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Sympathique (sympa) / méchant 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Agréable / désagréable 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Doux /  dur 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Heureux /  malheureux 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Content /   fâché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 Intelligent /  Fou 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Poli / impoli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Belle -beau /  horrible /moche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Sale / propre 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Ponctuel / </a:t>
            </a:r>
            <a:r>
              <a:rPr lang="fr-FR" dirty="0" err="1"/>
              <a:t>imponctuel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Grand /petit </a:t>
            </a:r>
            <a:endParaRPr lang="es-MX" dirty="0"/>
          </a:p>
          <a:p>
            <a:pPr marL="0" indent="0">
              <a:buNone/>
            </a:pPr>
            <a:r>
              <a:rPr lang="fr-FR" dirty="0"/>
              <a:t>Gros / mince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00D2824-975D-534B-8086-CD62870DAFD3}"/>
              </a:ext>
            </a:extLst>
          </p:cNvPr>
          <p:cNvSpPr/>
          <p:nvPr/>
        </p:nvSpPr>
        <p:spPr>
          <a:xfrm>
            <a:off x="8451624" y="544652"/>
            <a:ext cx="21523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dirty="0"/>
          </a:p>
          <a:p>
            <a:endParaRPr lang="fr-FR" dirty="0"/>
          </a:p>
          <a:p>
            <a:endParaRPr lang="fr-FR" sz="3600" dirty="0"/>
          </a:p>
          <a:p>
            <a:r>
              <a:rPr lang="fr-FR" sz="3600" b="1" dirty="0">
                <a:solidFill>
                  <a:srgbClr val="FFFF00"/>
                </a:solidFill>
              </a:rPr>
              <a:t> jaune</a:t>
            </a:r>
            <a:r>
              <a:rPr lang="fr-FR" sz="3600" b="1" dirty="0"/>
              <a:t> </a:t>
            </a:r>
          </a:p>
          <a:p>
            <a:r>
              <a:rPr lang="fr-FR" sz="3600" b="1" dirty="0">
                <a:solidFill>
                  <a:srgbClr val="FF0000"/>
                </a:solidFill>
              </a:rPr>
              <a:t>rouge</a:t>
            </a:r>
            <a:r>
              <a:rPr lang="fr-FR" sz="3600" b="1" dirty="0"/>
              <a:t> </a:t>
            </a:r>
          </a:p>
          <a:p>
            <a:r>
              <a:rPr lang="fr-FR" sz="3600" b="1" dirty="0">
                <a:solidFill>
                  <a:schemeClr val="accent6">
                    <a:lumMod val="75000"/>
                  </a:schemeClr>
                </a:solidFill>
              </a:rPr>
              <a:t>vert</a:t>
            </a:r>
            <a:r>
              <a:rPr lang="fr-FR" sz="3600" b="1" dirty="0"/>
              <a:t> </a:t>
            </a:r>
          </a:p>
          <a:p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bleu</a:t>
            </a:r>
            <a:r>
              <a:rPr lang="fr-FR" sz="3600" b="1" dirty="0"/>
              <a:t> </a:t>
            </a:r>
          </a:p>
          <a:p>
            <a:r>
              <a:rPr lang="fr-FR" sz="3600" b="1" dirty="0"/>
              <a:t>blanc</a:t>
            </a:r>
          </a:p>
          <a:p>
            <a:r>
              <a:rPr lang="fr-FR" sz="3600" b="1" dirty="0"/>
              <a:t>noir </a:t>
            </a:r>
            <a:r>
              <a:rPr lang="fr-FR" sz="3600" b="1" dirty="0">
                <a:solidFill>
                  <a:srgbClr val="FF9300"/>
                </a:solidFill>
              </a:rPr>
              <a:t>orange</a:t>
            </a:r>
            <a:r>
              <a:rPr lang="fr-FR" sz="3600" b="1" dirty="0"/>
              <a:t> </a:t>
            </a:r>
            <a:r>
              <a:rPr lang="fr-FR" sz="3600" b="1" dirty="0">
                <a:solidFill>
                  <a:srgbClr val="FF85FF"/>
                </a:solidFill>
              </a:rPr>
              <a:t>rose </a:t>
            </a:r>
            <a:endParaRPr lang="es-MX" sz="3600" b="1" dirty="0">
              <a:solidFill>
                <a:srgbClr val="FF85FF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698C079-E801-A24A-8FB7-1660DED9D992}"/>
              </a:ext>
            </a:extLst>
          </p:cNvPr>
          <p:cNvSpPr/>
          <p:nvPr/>
        </p:nvSpPr>
        <p:spPr>
          <a:xfrm>
            <a:off x="8451624" y="668884"/>
            <a:ext cx="2095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Les Couleurs </a:t>
            </a:r>
          </a:p>
        </p:txBody>
      </p:sp>
    </p:spTree>
    <p:extLst>
      <p:ext uri="{BB962C8B-B14F-4D97-AF65-F5344CB8AC3E}">
        <p14:creationId xmlns:p14="http://schemas.microsoft.com/office/powerpoint/2010/main" val="286345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Articles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67DF0CC-11BD-4A40-A201-D5FB9CF8114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31322" y="807523"/>
          <a:ext cx="10258426" cy="49563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43333">
                  <a:extLst>
                    <a:ext uri="{9D8B030D-6E8A-4147-A177-3AD203B41FA5}">
                      <a16:colId xmlns:a16="http://schemas.microsoft.com/office/drawing/2014/main" val="1153492564"/>
                    </a:ext>
                  </a:extLst>
                </a:gridCol>
                <a:gridCol w="2365655">
                  <a:extLst>
                    <a:ext uri="{9D8B030D-6E8A-4147-A177-3AD203B41FA5}">
                      <a16:colId xmlns:a16="http://schemas.microsoft.com/office/drawing/2014/main" val="2639287352"/>
                    </a:ext>
                  </a:extLst>
                </a:gridCol>
                <a:gridCol w="2611236">
                  <a:extLst>
                    <a:ext uri="{9D8B030D-6E8A-4147-A177-3AD203B41FA5}">
                      <a16:colId xmlns:a16="http://schemas.microsoft.com/office/drawing/2014/main" val="2904976716"/>
                    </a:ext>
                  </a:extLst>
                </a:gridCol>
                <a:gridCol w="2238202">
                  <a:extLst>
                    <a:ext uri="{9D8B030D-6E8A-4147-A177-3AD203B41FA5}">
                      <a16:colId xmlns:a16="http://schemas.microsoft.com/office/drawing/2014/main" val="519321766"/>
                    </a:ext>
                  </a:extLst>
                </a:gridCol>
              </a:tblGrid>
              <a:tr h="1164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Masc. </a:t>
                      </a:r>
                      <a:r>
                        <a:rPr lang="fr-FR" sz="3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Sing</a:t>
                      </a: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Fém</a:t>
                      </a: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3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Sing</a:t>
                      </a: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Pluriel</a:t>
                      </a: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Commence en Voyelle </a:t>
                      </a:r>
                      <a:endParaRPr lang="es-MX" sz="3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248002"/>
                  </a:ext>
                </a:extLst>
              </a:tr>
              <a:tr h="582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Le </a:t>
                      </a:r>
                      <a:endParaRPr lang="es-MX" sz="3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La </a:t>
                      </a:r>
                      <a:endParaRPr lang="es-MX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Les</a:t>
                      </a:r>
                      <a:endParaRPr lang="es-MX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L’</a:t>
                      </a: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45940"/>
                  </a:ext>
                </a:extLst>
              </a:tr>
              <a:tr h="582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</a:t>
                      </a: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Une</a:t>
                      </a:r>
                      <a:endParaRPr lang="es-MX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Des</a:t>
                      </a:r>
                      <a:endParaRPr lang="es-MX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-----</a:t>
                      </a: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158607"/>
                  </a:ext>
                </a:extLst>
              </a:tr>
              <a:tr h="1164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0" i="1" dirty="0">
                          <a:solidFill>
                            <a:srgbClr val="00B050"/>
                          </a:solidFill>
                          <a:effectLst/>
                        </a:rPr>
                        <a:t>De le </a:t>
                      </a:r>
                      <a:r>
                        <a:rPr lang="fr-FR" sz="3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n’existe pas, on dit  </a:t>
                      </a:r>
                      <a:r>
                        <a:rPr lang="fr-FR" sz="3200" dirty="0">
                          <a:solidFill>
                            <a:srgbClr val="FF0000"/>
                          </a:solidFill>
                          <a:effectLst/>
                        </a:rPr>
                        <a:t>DU</a:t>
                      </a:r>
                      <a:endParaRPr lang="es-MX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De la  </a:t>
                      </a:r>
                      <a:endParaRPr lang="es-MX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Des</a:t>
                      </a:r>
                      <a:endParaRPr lang="es-MX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De l’  </a:t>
                      </a: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886671"/>
                  </a:ext>
                </a:extLst>
              </a:tr>
              <a:tr h="1164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0" i="1" dirty="0">
                          <a:solidFill>
                            <a:srgbClr val="00B050"/>
                          </a:solidFill>
                          <a:effectLst/>
                        </a:rPr>
                        <a:t>à le  </a:t>
                      </a:r>
                      <a:r>
                        <a:rPr lang="fr-FR" sz="3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n’existe pas, on dit  </a:t>
                      </a:r>
                      <a:r>
                        <a:rPr lang="fr-FR" sz="3200" dirty="0">
                          <a:solidFill>
                            <a:srgbClr val="FF0000"/>
                          </a:solidFill>
                          <a:effectLst/>
                        </a:rPr>
                        <a:t>AU</a:t>
                      </a:r>
                      <a:endParaRPr lang="es-MX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à la </a:t>
                      </a: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Aux</a:t>
                      </a: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à l’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3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32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868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Pays et ville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803584-11BB-1E49-8186-9E386C6AB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8" y="1033153"/>
            <a:ext cx="2225696" cy="5143810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Masc   </a:t>
            </a:r>
            <a:r>
              <a:rPr lang="es-MX" sz="3200" dirty="0">
                <a:solidFill>
                  <a:srgbClr val="FF0000"/>
                </a:solidFill>
              </a:rPr>
              <a:t>AU</a:t>
            </a:r>
            <a:r>
              <a:rPr lang="es-MX" sz="3200" dirty="0"/>
              <a:t> </a:t>
            </a:r>
          </a:p>
          <a:p>
            <a:pPr marL="0" indent="0">
              <a:buNone/>
            </a:pPr>
            <a:r>
              <a:rPr lang="es-MX" dirty="0"/>
              <a:t>Fém   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EN</a:t>
            </a:r>
          </a:p>
          <a:p>
            <a:pPr marL="0" indent="0">
              <a:buNone/>
            </a:pPr>
            <a:r>
              <a:rPr lang="es-MX" sz="3200" dirty="0"/>
              <a:t>Plu 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s-MX" sz="3200" dirty="0">
                <a:solidFill>
                  <a:srgbClr val="FF0000"/>
                </a:solidFill>
              </a:rPr>
              <a:t>AUX</a:t>
            </a:r>
          </a:p>
          <a:p>
            <a:pPr marL="0" indent="0">
              <a:buNone/>
            </a:pPr>
            <a:r>
              <a:rPr lang="es-MX" sz="3200" dirty="0"/>
              <a:t>Voy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   EN</a:t>
            </a:r>
          </a:p>
          <a:p>
            <a:pPr marL="0" indent="0">
              <a:buNone/>
            </a:pPr>
            <a:endParaRPr lang="es-MX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MX" sz="3200" dirty="0"/>
              <a:t>Ville </a:t>
            </a:r>
          </a:p>
          <a:p>
            <a:pPr marL="0" indent="0" algn="ctr">
              <a:buNone/>
            </a:pPr>
            <a:r>
              <a:rPr lang="es-MX" sz="4800" dirty="0">
                <a:solidFill>
                  <a:srgbClr val="9437FF"/>
                </a:solidFill>
              </a:rPr>
              <a:t>À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4C09F35-57A6-9948-B2D7-8AE919782396}"/>
              </a:ext>
            </a:extLst>
          </p:cNvPr>
          <p:cNvSpPr txBox="1"/>
          <p:nvPr/>
        </p:nvSpPr>
        <p:spPr>
          <a:xfrm>
            <a:off x="5997844" y="1033153"/>
            <a:ext cx="443251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rgbClr val="FF0000"/>
                </a:solidFill>
              </a:rPr>
              <a:t>Au</a:t>
            </a:r>
            <a:r>
              <a:rPr lang="es-MX" sz="3600" dirty="0"/>
              <a:t> Mexique </a:t>
            </a:r>
          </a:p>
          <a:p>
            <a:r>
              <a:rPr lang="es-MX" sz="3600" dirty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s-MX" sz="3600" dirty="0"/>
              <a:t> France </a:t>
            </a:r>
          </a:p>
          <a:p>
            <a:r>
              <a:rPr lang="es-MX" sz="3600" dirty="0">
                <a:solidFill>
                  <a:srgbClr val="FF0000"/>
                </a:solidFill>
              </a:rPr>
              <a:t>Aux </a:t>
            </a:r>
            <a:r>
              <a:rPr lang="es-MX" sz="3600" dirty="0"/>
              <a:t>Êtats Unis </a:t>
            </a:r>
          </a:p>
          <a:p>
            <a:r>
              <a:rPr lang="es-MX" sz="3600" dirty="0">
                <a:solidFill>
                  <a:srgbClr val="0070C0"/>
                </a:solidFill>
              </a:rPr>
              <a:t>En </a:t>
            </a:r>
            <a:r>
              <a:rPr lang="es-MX" sz="3600" dirty="0"/>
              <a:t>Italie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sz="4000" dirty="0">
                <a:solidFill>
                  <a:srgbClr val="9437FF"/>
                </a:solidFill>
              </a:rPr>
              <a:t>À</a:t>
            </a:r>
            <a:r>
              <a:rPr lang="es-MX" sz="4000" dirty="0"/>
              <a:t> Mexico </a:t>
            </a:r>
          </a:p>
        </p:txBody>
      </p:sp>
    </p:spTree>
    <p:extLst>
      <p:ext uri="{BB962C8B-B14F-4D97-AF65-F5344CB8AC3E}">
        <p14:creationId xmlns:p14="http://schemas.microsoft.com/office/powerpoint/2010/main" val="3933928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Le possessif 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79D090E-93F5-6942-9615-7A888F7EF9B3}"/>
              </a:ext>
            </a:extLst>
          </p:cNvPr>
          <p:cNvGraphicFramePr>
            <a:graphicFrameLocks noGrp="1"/>
          </p:cNvGraphicFramePr>
          <p:nvPr/>
        </p:nvGraphicFramePr>
        <p:xfrm>
          <a:off x="832593" y="1171300"/>
          <a:ext cx="7575137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994">
                  <a:extLst>
                    <a:ext uri="{9D8B030D-6E8A-4147-A177-3AD203B41FA5}">
                      <a16:colId xmlns:a16="http://schemas.microsoft.com/office/drawing/2014/main" val="1991345656"/>
                    </a:ext>
                  </a:extLst>
                </a:gridCol>
                <a:gridCol w="1591294">
                  <a:extLst>
                    <a:ext uri="{9D8B030D-6E8A-4147-A177-3AD203B41FA5}">
                      <a16:colId xmlns:a16="http://schemas.microsoft.com/office/drawing/2014/main" val="2021598683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2547729329"/>
                    </a:ext>
                  </a:extLst>
                </a:gridCol>
                <a:gridCol w="1935678">
                  <a:extLst>
                    <a:ext uri="{9D8B030D-6E8A-4147-A177-3AD203B41FA5}">
                      <a16:colId xmlns:a16="http://schemas.microsoft.com/office/drawing/2014/main" val="780251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MASC. 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FÉM. SING 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PLURIEL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6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/>
                        <a:t>JE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FF2F92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4E8F00"/>
                          </a:solidFill>
                        </a:rPr>
                        <a:t>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0432FF"/>
                          </a:solidFill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444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/>
                        <a:t>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FF2F92"/>
                          </a:solidFill>
                        </a:rPr>
                        <a:t>ton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4E8F00"/>
                          </a:solidFill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0432FF"/>
                          </a:solidFill>
                        </a:rPr>
                        <a:t>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85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/>
                        <a:t>IL ELLE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FF2F92"/>
                          </a:solidFill>
                        </a:rPr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4E8F00"/>
                          </a:solidFill>
                        </a:rPr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0432FF"/>
                          </a:solidFill>
                        </a:rPr>
                        <a:t>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6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/>
                        <a:t>NOUS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FF2F92"/>
                          </a:solidFill>
                        </a:rPr>
                        <a:t>notre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4E8F00"/>
                          </a:solidFill>
                        </a:rPr>
                        <a:t>notre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0432FF"/>
                          </a:solidFill>
                        </a:rPr>
                        <a:t>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664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/>
                        <a:t>VOUS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FF2F92"/>
                          </a:solidFill>
                        </a:rPr>
                        <a:t>votre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4E8F00"/>
                          </a:solidFill>
                        </a:rPr>
                        <a:t>votre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0432FF"/>
                          </a:solidFill>
                        </a:rPr>
                        <a:t>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50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/>
                        <a:t>ILS 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FF2F92"/>
                          </a:solidFill>
                        </a:rPr>
                        <a:t>leur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4E8F00"/>
                          </a:solidFill>
                        </a:rPr>
                        <a:t>leur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600" dirty="0">
                          <a:solidFill>
                            <a:srgbClr val="0432FF"/>
                          </a:solidFill>
                        </a:rPr>
                        <a:t>leurs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029752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37358DC3-2E1D-D446-9020-0427FE5A8C57}"/>
              </a:ext>
            </a:extLst>
          </p:cNvPr>
          <p:cNvSpPr txBox="1"/>
          <p:nvPr/>
        </p:nvSpPr>
        <p:spPr>
          <a:xfrm>
            <a:off x="9512135" y="1472540"/>
            <a:ext cx="21375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>
                <a:solidFill>
                  <a:srgbClr val="FF2600"/>
                </a:solidFill>
              </a:rPr>
              <a:t>+ </a:t>
            </a:r>
            <a:r>
              <a:rPr lang="es-MX" sz="4000" dirty="0"/>
              <a:t>Sustatitif </a:t>
            </a:r>
          </a:p>
        </p:txBody>
      </p:sp>
    </p:spTree>
    <p:extLst>
      <p:ext uri="{BB962C8B-B14F-4D97-AF65-F5344CB8AC3E}">
        <p14:creationId xmlns:p14="http://schemas.microsoft.com/office/powerpoint/2010/main" val="3797454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357DF0A-6955-374E-9F6D-61EC9B21B1B4}"/>
              </a:ext>
            </a:extLst>
          </p:cNvPr>
          <p:cNvSpPr txBox="1"/>
          <p:nvPr/>
        </p:nvSpPr>
        <p:spPr>
          <a:xfrm>
            <a:off x="1202010" y="1548508"/>
            <a:ext cx="182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rgbClr val="7030A0"/>
                </a:solidFill>
              </a:rPr>
              <a:t>Je suis</a:t>
            </a:r>
          </a:p>
          <a:p>
            <a:r>
              <a:rPr lang="es-MX" sz="3200" dirty="0">
                <a:solidFill>
                  <a:srgbClr val="C00000"/>
                </a:solidFill>
              </a:rPr>
              <a:t>Tu es </a:t>
            </a:r>
          </a:p>
          <a:p>
            <a:r>
              <a:rPr lang="es-MX" sz="3200" dirty="0"/>
              <a:t>Il est </a:t>
            </a:r>
          </a:p>
          <a:p>
            <a:r>
              <a:rPr lang="es-MX" sz="3200" dirty="0"/>
              <a:t>Elle est </a:t>
            </a:r>
          </a:p>
          <a:p>
            <a:r>
              <a:rPr lang="es-MX" sz="3200" dirty="0"/>
              <a:t>On est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05C4744-2111-7A4D-ADAD-65BBA8688E7F}"/>
              </a:ext>
            </a:extLst>
          </p:cNvPr>
          <p:cNvSpPr txBox="1"/>
          <p:nvPr/>
        </p:nvSpPr>
        <p:spPr>
          <a:xfrm>
            <a:off x="1068454" y="173005"/>
            <a:ext cx="2805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être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F1AA0C5-4D2F-D14F-B75B-86F8A91E29DC}"/>
              </a:ext>
            </a:extLst>
          </p:cNvPr>
          <p:cNvSpPr txBox="1"/>
          <p:nvPr/>
        </p:nvSpPr>
        <p:spPr>
          <a:xfrm>
            <a:off x="2924258" y="1548508"/>
            <a:ext cx="26555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rgbClr val="7030A0"/>
                </a:solidFill>
              </a:rPr>
              <a:t>Nous sommes </a:t>
            </a:r>
          </a:p>
          <a:p>
            <a:r>
              <a:rPr lang="es-MX" sz="3200" dirty="0">
                <a:solidFill>
                  <a:srgbClr val="C00000"/>
                </a:solidFill>
              </a:rPr>
              <a:t>Vous êtes</a:t>
            </a:r>
          </a:p>
          <a:p>
            <a:r>
              <a:rPr lang="es-MX" sz="3200" dirty="0"/>
              <a:t>Ils sont </a:t>
            </a:r>
          </a:p>
          <a:p>
            <a:r>
              <a:rPr lang="es-MX" sz="3200" dirty="0"/>
              <a:t>Elles sont </a:t>
            </a:r>
          </a:p>
          <a:p>
            <a:r>
              <a:rPr lang="es-MX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1592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Verbes Aimer et Vouloir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EBCCE6-0151-1849-91D6-CB3C91AC3BF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4491" y="1033463"/>
            <a:ext cx="499412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AIM</a:t>
            </a:r>
            <a:r>
              <a:rPr lang="es-MX" sz="4000" b="1" u="sng" dirty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s-MX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MX" sz="4000" dirty="0">
                <a:solidFill>
                  <a:srgbClr val="7030A0"/>
                </a:solidFill>
              </a:rPr>
              <a:t>J’aim</a:t>
            </a:r>
            <a:r>
              <a:rPr lang="es-MX" sz="4000" b="1" dirty="0">
                <a:solidFill>
                  <a:srgbClr val="7030A0"/>
                </a:solidFill>
              </a:rPr>
              <a:t>E</a:t>
            </a:r>
            <a:r>
              <a:rPr lang="es-MX" sz="40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s-MX" sz="4000" dirty="0">
                <a:solidFill>
                  <a:srgbClr val="C00000"/>
                </a:solidFill>
              </a:rPr>
              <a:t>Tu aim</a:t>
            </a:r>
            <a:r>
              <a:rPr lang="es-MX" sz="4000" b="1" dirty="0">
                <a:solidFill>
                  <a:srgbClr val="C00000"/>
                </a:solidFill>
              </a:rPr>
              <a:t>ES</a:t>
            </a:r>
          </a:p>
          <a:p>
            <a:pPr marL="0" indent="0">
              <a:buNone/>
            </a:pPr>
            <a:r>
              <a:rPr lang="es-MX" sz="4000" dirty="0"/>
              <a:t>Il aim</a:t>
            </a:r>
            <a:r>
              <a:rPr lang="es-MX" sz="4000" b="1" dirty="0"/>
              <a:t>E</a:t>
            </a:r>
          </a:p>
          <a:p>
            <a:pPr marL="0" indent="0">
              <a:buNone/>
            </a:pPr>
            <a:r>
              <a:rPr lang="es-MX" sz="4000" dirty="0"/>
              <a:t>Elle aim</a:t>
            </a:r>
            <a:r>
              <a:rPr lang="es-MX" sz="4000" b="1" dirty="0"/>
              <a:t>E</a:t>
            </a:r>
            <a:endParaRPr lang="es-MX" sz="4000" dirty="0"/>
          </a:p>
          <a:p>
            <a:pPr marL="0" indent="0">
              <a:buNone/>
            </a:pPr>
            <a:r>
              <a:rPr lang="es-MX" sz="4000" dirty="0"/>
              <a:t>On aim</a:t>
            </a:r>
            <a:r>
              <a:rPr lang="es-MX" sz="4000" b="1" dirty="0"/>
              <a:t>E</a:t>
            </a:r>
            <a:r>
              <a:rPr lang="es-MX" sz="4000" dirty="0"/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4C85400-593E-5848-B6C1-962894E1D781}"/>
              </a:ext>
            </a:extLst>
          </p:cNvPr>
          <p:cNvSpPr/>
          <p:nvPr/>
        </p:nvSpPr>
        <p:spPr>
          <a:xfrm>
            <a:off x="3057449" y="2295306"/>
            <a:ext cx="3296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rgbClr val="7030A0"/>
                </a:solidFill>
              </a:rPr>
              <a:t>Nous aim</a:t>
            </a:r>
            <a:r>
              <a:rPr lang="es-MX" sz="4000" b="1" dirty="0">
                <a:solidFill>
                  <a:srgbClr val="7030A0"/>
                </a:solidFill>
              </a:rPr>
              <a:t>ONS</a:t>
            </a:r>
            <a:r>
              <a:rPr lang="es-MX" sz="4000" dirty="0">
                <a:solidFill>
                  <a:srgbClr val="7030A0"/>
                </a:solidFill>
              </a:rPr>
              <a:t> </a:t>
            </a:r>
          </a:p>
          <a:p>
            <a:r>
              <a:rPr lang="es-MX" sz="4000" dirty="0">
                <a:solidFill>
                  <a:srgbClr val="C00000"/>
                </a:solidFill>
              </a:rPr>
              <a:t>Vous aim</a:t>
            </a:r>
            <a:r>
              <a:rPr lang="es-MX" sz="4000" b="1" dirty="0">
                <a:solidFill>
                  <a:srgbClr val="C00000"/>
                </a:solidFill>
              </a:rPr>
              <a:t>EZ</a:t>
            </a:r>
          </a:p>
          <a:p>
            <a:r>
              <a:rPr lang="es-MX" sz="4000" dirty="0"/>
              <a:t>Ils aim</a:t>
            </a:r>
            <a:r>
              <a:rPr lang="es-MX" sz="4000" b="1" dirty="0"/>
              <a:t>ENT</a:t>
            </a:r>
          </a:p>
          <a:p>
            <a:r>
              <a:rPr lang="es-MX" sz="4000" dirty="0"/>
              <a:t>Elles aim</a:t>
            </a:r>
            <a:r>
              <a:rPr lang="es-MX" sz="4000" b="1" dirty="0"/>
              <a:t>ENT</a:t>
            </a:r>
            <a:endParaRPr lang="es-MX" sz="4000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B1EDB1-5D53-8841-866C-DAF6A40FEF38}"/>
              </a:ext>
            </a:extLst>
          </p:cNvPr>
          <p:cNvSpPr txBox="1">
            <a:spLocks/>
          </p:cNvSpPr>
          <p:nvPr/>
        </p:nvSpPr>
        <p:spPr>
          <a:xfrm>
            <a:off x="6559986" y="1033462"/>
            <a:ext cx="4994122" cy="473975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VOUL</a:t>
            </a:r>
            <a:r>
              <a:rPr lang="es-MX" sz="4000" b="1" u="sng" dirty="0">
                <a:solidFill>
                  <a:schemeClr val="accent1">
                    <a:lumMod val="75000"/>
                  </a:schemeClr>
                </a:solidFill>
              </a:rPr>
              <a:t>OIR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sz="4000" dirty="0">
              <a:solidFill>
                <a:srgbClr val="7030A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>
                <a:solidFill>
                  <a:srgbClr val="7030A0"/>
                </a:solidFill>
              </a:rPr>
              <a:t>Je veux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>
                <a:solidFill>
                  <a:srgbClr val="C00000"/>
                </a:solidFill>
              </a:rPr>
              <a:t>Tu veux </a:t>
            </a:r>
            <a:endParaRPr lang="es-MX" sz="40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Il veut </a:t>
            </a:r>
            <a:endParaRPr lang="es-MX" sz="4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Elle veut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On veut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F016828-8B08-8C49-BC74-074F6E17D4C2}"/>
              </a:ext>
            </a:extLst>
          </p:cNvPr>
          <p:cNvSpPr/>
          <p:nvPr/>
        </p:nvSpPr>
        <p:spPr>
          <a:xfrm>
            <a:off x="8739111" y="2295306"/>
            <a:ext cx="3296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rgbClr val="7030A0"/>
                </a:solidFill>
              </a:rPr>
              <a:t>Nous voulons</a:t>
            </a:r>
          </a:p>
          <a:p>
            <a:r>
              <a:rPr lang="es-MX" sz="4000" dirty="0">
                <a:solidFill>
                  <a:srgbClr val="C00000"/>
                </a:solidFill>
              </a:rPr>
              <a:t>Vous voulez </a:t>
            </a:r>
            <a:endParaRPr lang="es-MX" sz="4000" b="1" dirty="0">
              <a:solidFill>
                <a:srgbClr val="C00000"/>
              </a:solidFill>
            </a:endParaRPr>
          </a:p>
          <a:p>
            <a:r>
              <a:rPr lang="es-MX" sz="4000" dirty="0"/>
              <a:t>Ils veulent</a:t>
            </a:r>
            <a:endParaRPr lang="es-MX" sz="4000" b="1" dirty="0"/>
          </a:p>
          <a:p>
            <a:r>
              <a:rPr lang="es-MX" sz="4000" dirty="0"/>
              <a:t>Elles veulent </a:t>
            </a:r>
          </a:p>
        </p:txBody>
      </p:sp>
    </p:spTree>
    <p:extLst>
      <p:ext uri="{BB962C8B-B14F-4D97-AF65-F5344CB8AC3E}">
        <p14:creationId xmlns:p14="http://schemas.microsoft.com/office/powerpoint/2010/main" val="3000983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La négation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803584-11BB-1E49-8186-9E386C6AB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7" y="1033154"/>
            <a:ext cx="10736283" cy="324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28800" dirty="0"/>
              <a:t>Je </a:t>
            </a:r>
            <a:r>
              <a:rPr lang="es-MX" sz="28800" dirty="0">
                <a:solidFill>
                  <a:srgbClr val="FF0000"/>
                </a:solidFill>
              </a:rPr>
              <a:t>NE</a:t>
            </a:r>
            <a:r>
              <a:rPr lang="es-MX" sz="28800" dirty="0"/>
              <a:t> verbe </a:t>
            </a:r>
            <a:r>
              <a:rPr lang="es-MX" sz="28800" dirty="0">
                <a:solidFill>
                  <a:srgbClr val="FF0000"/>
                </a:solidFill>
              </a:rPr>
              <a:t>PAS</a:t>
            </a:r>
            <a:r>
              <a:rPr lang="es-MX" sz="28800" dirty="0"/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8279E14-2202-DF49-9EE6-22EFCF0BA8D0}"/>
              </a:ext>
            </a:extLst>
          </p:cNvPr>
          <p:cNvSpPr txBox="1"/>
          <p:nvPr/>
        </p:nvSpPr>
        <p:spPr>
          <a:xfrm>
            <a:off x="1328738" y="3429000"/>
            <a:ext cx="9186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/>
              <a:t>Je </a:t>
            </a:r>
            <a:r>
              <a:rPr lang="es-MX" sz="6000" dirty="0">
                <a:solidFill>
                  <a:srgbClr val="FF0000"/>
                </a:solidFill>
              </a:rPr>
              <a:t>NE</a:t>
            </a:r>
            <a:r>
              <a:rPr lang="es-MX" sz="6000" dirty="0"/>
              <a:t> suis </a:t>
            </a:r>
            <a:r>
              <a:rPr lang="es-MX" sz="6000" dirty="0">
                <a:solidFill>
                  <a:srgbClr val="FF0000"/>
                </a:solidFill>
              </a:rPr>
              <a:t>PAS</a:t>
            </a:r>
            <a:r>
              <a:rPr lang="es-MX" sz="6000" dirty="0"/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C774667-0468-A84F-9C2A-0E625DE26FE3}"/>
              </a:ext>
            </a:extLst>
          </p:cNvPr>
          <p:cNvSpPr txBox="1"/>
          <p:nvPr/>
        </p:nvSpPr>
        <p:spPr>
          <a:xfrm>
            <a:off x="5381626" y="4724400"/>
            <a:ext cx="5605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/>
              <a:t>Je </a:t>
            </a:r>
            <a:r>
              <a:rPr lang="es-MX" sz="6000" dirty="0">
                <a:solidFill>
                  <a:srgbClr val="FF0000"/>
                </a:solidFill>
              </a:rPr>
              <a:t>N</a:t>
            </a:r>
            <a:r>
              <a:rPr lang="es-MX" sz="6000" dirty="0">
                <a:solidFill>
                  <a:srgbClr val="7030A0"/>
                </a:solidFill>
              </a:rPr>
              <a:t>’aime</a:t>
            </a:r>
            <a:r>
              <a:rPr lang="es-MX" sz="6000" dirty="0"/>
              <a:t>  </a:t>
            </a:r>
            <a:r>
              <a:rPr lang="es-MX" sz="6000" dirty="0">
                <a:solidFill>
                  <a:srgbClr val="FF0000"/>
                </a:solidFill>
              </a:rPr>
              <a:t>PAS</a:t>
            </a:r>
            <a:r>
              <a:rPr lang="es-MX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303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Vocabulaire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803584-11BB-1E49-8186-9E386C6AB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8" y="1033153"/>
            <a:ext cx="2144160" cy="51438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Marcher</a:t>
            </a:r>
          </a:p>
          <a:p>
            <a:pPr marL="0" indent="0">
              <a:buNone/>
            </a:pPr>
            <a:r>
              <a:rPr lang="es-MX" dirty="0"/>
              <a:t>Traverser</a:t>
            </a:r>
          </a:p>
          <a:p>
            <a:pPr marL="0" indent="0">
              <a:buNone/>
            </a:pPr>
            <a:r>
              <a:rPr lang="es-MX" dirty="0"/>
              <a:t>Monter</a:t>
            </a:r>
          </a:p>
          <a:p>
            <a:pPr marL="0" indent="0">
              <a:buNone/>
            </a:pPr>
            <a:r>
              <a:rPr lang="es-MX" dirty="0"/>
              <a:t>Descendre</a:t>
            </a:r>
          </a:p>
          <a:p>
            <a:pPr marL="0" indent="0">
              <a:buNone/>
            </a:pPr>
            <a:r>
              <a:rPr lang="es-MX" dirty="0"/>
              <a:t>Tourner </a:t>
            </a:r>
          </a:p>
          <a:p>
            <a:pPr marL="0" indent="0">
              <a:buNone/>
            </a:pPr>
            <a:r>
              <a:rPr lang="es-MX" dirty="0"/>
              <a:t>Rue </a:t>
            </a:r>
          </a:p>
          <a:p>
            <a:pPr marL="0" indent="0">
              <a:buNone/>
            </a:pPr>
            <a:r>
              <a:rPr lang="es-MX" dirty="0"/>
              <a:t>Avenue </a:t>
            </a:r>
          </a:p>
          <a:p>
            <a:pPr marL="0" indent="0">
              <a:buNone/>
            </a:pPr>
            <a:r>
              <a:rPr lang="es-MX" dirty="0"/>
              <a:t>Pont</a:t>
            </a:r>
          </a:p>
          <a:p>
            <a:pPr marL="0" indent="0">
              <a:buNone/>
            </a:pPr>
            <a:r>
              <a:rPr lang="es-MX" dirty="0"/>
              <a:t>Parc </a:t>
            </a:r>
          </a:p>
          <a:p>
            <a:pPr marL="0" indent="0">
              <a:buNone/>
            </a:pPr>
            <a:r>
              <a:rPr lang="es-MX" dirty="0"/>
              <a:t>À gauche </a:t>
            </a:r>
          </a:p>
          <a:p>
            <a:pPr marL="0" indent="0">
              <a:buNone/>
            </a:pPr>
            <a:r>
              <a:rPr lang="es-MX" dirty="0"/>
              <a:t>À droite 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93F2A7F-E9B4-CB4D-B4C6-3F63D6102D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19648" y="1384669"/>
          <a:ext cx="7473786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0512">
                  <a:extLst>
                    <a:ext uri="{9D8B030D-6E8A-4147-A177-3AD203B41FA5}">
                      <a16:colId xmlns:a16="http://schemas.microsoft.com/office/drawing/2014/main" val="2946080652"/>
                    </a:ext>
                  </a:extLst>
                </a:gridCol>
                <a:gridCol w="1840676">
                  <a:extLst>
                    <a:ext uri="{9D8B030D-6E8A-4147-A177-3AD203B41FA5}">
                      <a16:colId xmlns:a16="http://schemas.microsoft.com/office/drawing/2014/main" val="173915770"/>
                    </a:ext>
                  </a:extLst>
                </a:gridCol>
                <a:gridCol w="1781299">
                  <a:extLst>
                    <a:ext uri="{9D8B030D-6E8A-4147-A177-3AD203B41FA5}">
                      <a16:colId xmlns:a16="http://schemas.microsoft.com/office/drawing/2014/main" val="2260496711"/>
                    </a:ext>
                  </a:extLst>
                </a:gridCol>
                <a:gridCol w="1781299">
                  <a:extLst>
                    <a:ext uri="{9D8B030D-6E8A-4147-A177-3AD203B41FA5}">
                      <a16:colId xmlns:a16="http://schemas.microsoft.com/office/drawing/2014/main" val="643666444"/>
                    </a:ext>
                  </a:extLst>
                </a:gridCol>
              </a:tblGrid>
              <a:tr h="169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kern="0" dirty="0" err="1">
                          <a:effectLst/>
                        </a:rPr>
                        <a:t>Mois</a:t>
                      </a:r>
                      <a:r>
                        <a:rPr lang="es-ES" sz="1800" b="1" kern="0" dirty="0">
                          <a:effectLst/>
                        </a:rPr>
                        <a:t> de l’ </a:t>
                      </a:r>
                      <a:r>
                        <a:rPr lang="es-ES" sz="1800" b="1" kern="0" dirty="0" err="1">
                          <a:effectLst/>
                        </a:rPr>
                        <a:t>année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kern="0" dirty="0" err="1">
                          <a:effectLst/>
                        </a:rPr>
                        <a:t>Jours</a:t>
                      </a:r>
                      <a:r>
                        <a:rPr lang="es-ES" sz="1800" b="1" kern="0" dirty="0">
                          <a:effectLst/>
                        </a:rPr>
                        <a:t> de la </a:t>
                      </a:r>
                      <a:r>
                        <a:rPr lang="es-ES" sz="1800" b="1" kern="0" dirty="0" err="1">
                          <a:effectLst/>
                        </a:rPr>
                        <a:t>semaine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kern="0" dirty="0">
                          <a:effectLst/>
                        </a:rPr>
                        <a:t>Les </a:t>
                      </a:r>
                      <a:r>
                        <a:rPr lang="es-ES" sz="1800" b="1" kern="0" dirty="0" err="1">
                          <a:effectLst/>
                        </a:rPr>
                        <a:t>seasons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kern="0" dirty="0" err="1">
                          <a:effectLst/>
                        </a:rPr>
                        <a:t>Points</a:t>
                      </a:r>
                      <a:r>
                        <a:rPr lang="es-ES" sz="1800" b="1" kern="0" dirty="0">
                          <a:effectLst/>
                        </a:rPr>
                        <a:t> Cardinales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758999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 err="1">
                          <a:effectLst/>
                        </a:rPr>
                        <a:t>Janvier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Lundi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Le </a:t>
                      </a:r>
                      <a:r>
                        <a:rPr lang="es-ES" sz="1800" kern="0" dirty="0" err="1">
                          <a:effectLst/>
                        </a:rPr>
                        <a:t>printemps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Le nord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736769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 err="1">
                          <a:effectLst/>
                        </a:rPr>
                        <a:t>Février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 err="1">
                          <a:effectLst/>
                        </a:rPr>
                        <a:t>Mardi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L’ été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Le sud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088779"/>
                  </a:ext>
                </a:extLst>
              </a:tr>
              <a:tr h="178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Mars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 err="1">
                          <a:effectLst/>
                        </a:rPr>
                        <a:t>Mercredi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L’ automne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L’est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625207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Avril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 err="1">
                          <a:effectLst/>
                        </a:rPr>
                        <a:t>Jeudi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L’hiver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L’ouest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026445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Mai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 err="1">
                          <a:effectLst/>
                        </a:rPr>
                        <a:t>Vendredi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281085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 err="1">
                          <a:effectLst/>
                        </a:rPr>
                        <a:t>Juin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 err="1">
                          <a:effectLst/>
                        </a:rPr>
                        <a:t>Samedi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 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752708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Juillet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Dimanche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 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66560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Août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 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 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934211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Septembre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 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 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939656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Octobre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 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623237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Novembre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 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066167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 err="1">
                          <a:effectLst/>
                        </a:rPr>
                        <a:t>Decembre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>
                          <a:effectLst/>
                        </a:rPr>
                        <a:t> </a:t>
                      </a:r>
                      <a:endParaRPr lang="es-MX" sz="18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kern="0" dirty="0">
                          <a:effectLst/>
                        </a:rPr>
                        <a:t> </a:t>
                      </a:r>
                      <a:endParaRPr lang="es-MX" sz="18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45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98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D7A9-454A-7B40-9EE2-3D2466B2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PARTE I. La investigación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9F045-FA61-7C49-AFF5-3F8F40DA4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Dinámica 1.</a:t>
            </a:r>
          </a:p>
          <a:p>
            <a:pPr marL="0" indent="0">
              <a:buNone/>
            </a:pPr>
            <a:r>
              <a:rPr lang="es-MX" dirty="0"/>
              <a:t>Escribir la primera palabra que venga a la mente </a:t>
            </a:r>
          </a:p>
          <a:p>
            <a:pPr marL="0" indent="0">
              <a:buNone/>
            </a:pPr>
            <a:r>
              <a:rPr lang="es-MX" dirty="0"/>
              <a:t>Escribir el nombre de un objeto que les guste </a:t>
            </a:r>
          </a:p>
          <a:p>
            <a:pPr marL="0" indent="0">
              <a:buNone/>
            </a:pPr>
            <a:r>
              <a:rPr lang="es-MX" dirty="0"/>
              <a:t>Escribir el nombre de un objeto que les desagrade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Dinámica 2. </a:t>
            </a:r>
          </a:p>
          <a:p>
            <a:pPr marL="0" indent="0">
              <a:buNone/>
            </a:pPr>
            <a:r>
              <a:rPr lang="es-MX" dirty="0"/>
              <a:t>Lluvia de ideas ¿cómo de hace la investigación?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Dinámica 3. </a:t>
            </a:r>
          </a:p>
          <a:p>
            <a:pPr marL="0" indent="0">
              <a:buNone/>
            </a:pPr>
            <a:r>
              <a:rPr lang="es-MX" dirty="0"/>
              <a:t>Elección del objeto y del objetivo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7264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Verbes Chercher et Aller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EBCCE6-0151-1849-91D6-CB3C91AC3BF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4491" y="1033463"/>
            <a:ext cx="499412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CHERCH</a:t>
            </a:r>
            <a:r>
              <a:rPr lang="es-MX" sz="4000" b="1" u="sng" dirty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s-MX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MX" sz="4000" dirty="0">
                <a:solidFill>
                  <a:srgbClr val="7030A0"/>
                </a:solidFill>
              </a:rPr>
              <a:t>Je cherch</a:t>
            </a:r>
            <a:r>
              <a:rPr lang="es-MX" sz="4000" b="1" dirty="0">
                <a:solidFill>
                  <a:srgbClr val="7030A0"/>
                </a:solidFill>
              </a:rPr>
              <a:t>E</a:t>
            </a:r>
            <a:r>
              <a:rPr lang="es-MX" sz="40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s-MX" sz="4000" dirty="0">
                <a:solidFill>
                  <a:srgbClr val="C00000"/>
                </a:solidFill>
              </a:rPr>
              <a:t>Tu cherch</a:t>
            </a:r>
            <a:r>
              <a:rPr lang="es-MX" sz="4000" b="1" dirty="0">
                <a:solidFill>
                  <a:srgbClr val="C00000"/>
                </a:solidFill>
              </a:rPr>
              <a:t>ES</a:t>
            </a:r>
          </a:p>
          <a:p>
            <a:pPr marL="0" indent="0">
              <a:buNone/>
            </a:pPr>
            <a:r>
              <a:rPr lang="es-MX" sz="4000" dirty="0"/>
              <a:t>Il cherch</a:t>
            </a:r>
            <a:r>
              <a:rPr lang="es-MX" sz="4000" b="1" dirty="0"/>
              <a:t>E</a:t>
            </a:r>
          </a:p>
          <a:p>
            <a:pPr marL="0" indent="0">
              <a:buNone/>
            </a:pPr>
            <a:r>
              <a:rPr lang="es-MX" sz="4000" dirty="0"/>
              <a:t>Elle cherch</a:t>
            </a:r>
            <a:r>
              <a:rPr lang="es-MX" sz="4000" b="1" dirty="0"/>
              <a:t>E</a:t>
            </a:r>
            <a:endParaRPr lang="es-MX" sz="4000" dirty="0"/>
          </a:p>
          <a:p>
            <a:pPr marL="0" indent="0">
              <a:buNone/>
            </a:pPr>
            <a:r>
              <a:rPr lang="es-MX" sz="4000" dirty="0"/>
              <a:t>On cherch</a:t>
            </a:r>
            <a:r>
              <a:rPr lang="es-MX" sz="4000" b="1" dirty="0"/>
              <a:t>E</a:t>
            </a:r>
            <a:r>
              <a:rPr lang="es-MX" sz="4000" dirty="0"/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4C85400-593E-5848-B6C1-962894E1D781}"/>
              </a:ext>
            </a:extLst>
          </p:cNvPr>
          <p:cNvSpPr/>
          <p:nvPr/>
        </p:nvSpPr>
        <p:spPr>
          <a:xfrm>
            <a:off x="3057449" y="2295306"/>
            <a:ext cx="39005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rgbClr val="7030A0"/>
                </a:solidFill>
              </a:rPr>
              <a:t>Nous cherch</a:t>
            </a:r>
            <a:r>
              <a:rPr lang="es-MX" sz="4000" b="1" dirty="0">
                <a:solidFill>
                  <a:srgbClr val="7030A0"/>
                </a:solidFill>
              </a:rPr>
              <a:t>ONS</a:t>
            </a:r>
            <a:r>
              <a:rPr lang="es-MX" sz="4000" dirty="0">
                <a:solidFill>
                  <a:srgbClr val="7030A0"/>
                </a:solidFill>
              </a:rPr>
              <a:t> </a:t>
            </a:r>
          </a:p>
          <a:p>
            <a:r>
              <a:rPr lang="es-MX" sz="4000" dirty="0">
                <a:solidFill>
                  <a:srgbClr val="C00000"/>
                </a:solidFill>
              </a:rPr>
              <a:t>Vous cherch</a:t>
            </a:r>
            <a:r>
              <a:rPr lang="es-MX" sz="4000" b="1" dirty="0">
                <a:solidFill>
                  <a:srgbClr val="C00000"/>
                </a:solidFill>
              </a:rPr>
              <a:t>EZ</a:t>
            </a:r>
          </a:p>
          <a:p>
            <a:r>
              <a:rPr lang="es-MX" sz="4000" dirty="0"/>
              <a:t>Ils cherch</a:t>
            </a:r>
            <a:r>
              <a:rPr lang="es-MX" sz="4000" b="1" dirty="0"/>
              <a:t>ENT</a:t>
            </a:r>
          </a:p>
          <a:p>
            <a:r>
              <a:rPr lang="es-MX" sz="4000" dirty="0"/>
              <a:t>Elles cherch</a:t>
            </a:r>
            <a:r>
              <a:rPr lang="es-MX" sz="4000" b="1" dirty="0"/>
              <a:t>ENT</a:t>
            </a:r>
            <a:endParaRPr lang="es-MX" sz="4000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B1EDB1-5D53-8841-866C-DAF6A40FEF38}"/>
              </a:ext>
            </a:extLst>
          </p:cNvPr>
          <p:cNvSpPr txBox="1">
            <a:spLocks/>
          </p:cNvSpPr>
          <p:nvPr/>
        </p:nvSpPr>
        <p:spPr>
          <a:xfrm>
            <a:off x="6958013" y="1033463"/>
            <a:ext cx="4994122" cy="473975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s-MX" sz="4000" b="1" u="sng" dirty="0">
                <a:solidFill>
                  <a:schemeClr val="accent1">
                    <a:lumMod val="75000"/>
                  </a:schemeClr>
                </a:solidFill>
              </a:rPr>
              <a:t>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sz="4000" dirty="0">
              <a:solidFill>
                <a:srgbClr val="7030A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>
                <a:solidFill>
                  <a:srgbClr val="7030A0"/>
                </a:solidFill>
              </a:rPr>
              <a:t>Je vais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>
                <a:solidFill>
                  <a:srgbClr val="C00000"/>
                </a:solidFill>
              </a:rPr>
              <a:t>Tu vas </a:t>
            </a:r>
            <a:endParaRPr lang="es-MX" sz="40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Il va </a:t>
            </a:r>
            <a:endParaRPr lang="es-MX" sz="4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Elle va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On va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F016828-8B08-8C49-BC74-074F6E17D4C2}"/>
              </a:ext>
            </a:extLst>
          </p:cNvPr>
          <p:cNvSpPr/>
          <p:nvPr/>
        </p:nvSpPr>
        <p:spPr>
          <a:xfrm>
            <a:off x="8895360" y="2409606"/>
            <a:ext cx="3296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rgbClr val="7030A0"/>
                </a:solidFill>
              </a:rPr>
              <a:t>Nous allons</a:t>
            </a:r>
          </a:p>
          <a:p>
            <a:r>
              <a:rPr lang="es-MX" sz="4000" dirty="0">
                <a:solidFill>
                  <a:srgbClr val="C00000"/>
                </a:solidFill>
              </a:rPr>
              <a:t>Vous allez </a:t>
            </a:r>
            <a:endParaRPr lang="es-MX" sz="4000" b="1" dirty="0">
              <a:solidFill>
                <a:srgbClr val="C00000"/>
              </a:solidFill>
            </a:endParaRPr>
          </a:p>
          <a:p>
            <a:r>
              <a:rPr lang="es-MX" sz="4000" dirty="0"/>
              <a:t>Ils vont</a:t>
            </a:r>
            <a:endParaRPr lang="es-MX" sz="4000" b="1" dirty="0"/>
          </a:p>
          <a:p>
            <a:r>
              <a:rPr lang="es-MX" sz="4000" dirty="0"/>
              <a:t>Elles vont </a:t>
            </a:r>
          </a:p>
        </p:txBody>
      </p:sp>
    </p:spTree>
    <p:extLst>
      <p:ext uri="{BB962C8B-B14F-4D97-AF65-F5344CB8AC3E}">
        <p14:creationId xmlns:p14="http://schemas.microsoft.com/office/powerpoint/2010/main" val="3841838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3448792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Verbe</a:t>
            </a:r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B1EDB1-5D53-8841-866C-DAF6A40FEF38}"/>
              </a:ext>
            </a:extLst>
          </p:cNvPr>
          <p:cNvSpPr txBox="1">
            <a:spLocks/>
          </p:cNvSpPr>
          <p:nvPr/>
        </p:nvSpPr>
        <p:spPr>
          <a:xfrm>
            <a:off x="367208" y="914709"/>
            <a:ext cx="4994122" cy="473975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CONNAÎTR</a:t>
            </a:r>
            <a:r>
              <a:rPr lang="es-MX" sz="4000" b="1" u="sng" dirty="0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sz="4000" dirty="0">
              <a:solidFill>
                <a:srgbClr val="7030A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>
                <a:solidFill>
                  <a:srgbClr val="7030A0"/>
                </a:solidFill>
              </a:rPr>
              <a:t>Je connais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>
                <a:solidFill>
                  <a:srgbClr val="C00000"/>
                </a:solidFill>
              </a:rPr>
              <a:t>Tu connais </a:t>
            </a:r>
            <a:endParaRPr lang="es-MX" sz="40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Il connait </a:t>
            </a:r>
            <a:endParaRPr lang="es-MX" sz="4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Elle connait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On connait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F016828-8B08-8C49-BC74-074F6E17D4C2}"/>
              </a:ext>
            </a:extLst>
          </p:cNvPr>
          <p:cNvSpPr/>
          <p:nvPr/>
        </p:nvSpPr>
        <p:spPr>
          <a:xfrm>
            <a:off x="3087576" y="2235929"/>
            <a:ext cx="454750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rgbClr val="7030A0"/>
                </a:solidFill>
              </a:rPr>
              <a:t>Nous connaisons</a:t>
            </a:r>
          </a:p>
          <a:p>
            <a:r>
              <a:rPr lang="es-MX" sz="4000" dirty="0">
                <a:solidFill>
                  <a:srgbClr val="C00000"/>
                </a:solidFill>
              </a:rPr>
              <a:t>Vous connaisez</a:t>
            </a:r>
            <a:endParaRPr lang="es-MX" sz="4000" b="1" dirty="0">
              <a:solidFill>
                <a:srgbClr val="C00000"/>
              </a:solidFill>
            </a:endParaRPr>
          </a:p>
          <a:p>
            <a:r>
              <a:rPr lang="es-MX" sz="4000" dirty="0"/>
              <a:t>Ils connaisent</a:t>
            </a:r>
            <a:endParaRPr lang="es-MX" sz="4000" b="1" dirty="0"/>
          </a:p>
          <a:p>
            <a:r>
              <a:rPr lang="es-MX" sz="4000" dirty="0"/>
              <a:t>Elles connaisent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F628FE6-F70B-174A-804D-5FF3486BC2F2}"/>
              </a:ext>
            </a:extLst>
          </p:cNvPr>
          <p:cNvSpPr txBox="1"/>
          <p:nvPr/>
        </p:nvSpPr>
        <p:spPr>
          <a:xfrm>
            <a:off x="8678032" y="2014355"/>
            <a:ext cx="19585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/>
              <a:t>Il y a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4248E48-E119-384F-81E3-E7E142C3E892}"/>
              </a:ext>
            </a:extLst>
          </p:cNvPr>
          <p:cNvSpPr txBox="1"/>
          <p:nvPr/>
        </p:nvSpPr>
        <p:spPr>
          <a:xfrm>
            <a:off x="7792371" y="3617519"/>
            <a:ext cx="3729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/>
              <a:t>Il </a:t>
            </a:r>
            <a:r>
              <a:rPr lang="es-MX" sz="5400" dirty="0">
                <a:solidFill>
                  <a:srgbClr val="FF0000"/>
                </a:solidFill>
              </a:rPr>
              <a:t>N</a:t>
            </a:r>
            <a:r>
              <a:rPr lang="es-MX" sz="5400" dirty="0"/>
              <a:t>’y a </a:t>
            </a:r>
            <a:r>
              <a:rPr lang="es-MX" sz="5400" dirty="0">
                <a:solidFill>
                  <a:srgbClr val="FF0000"/>
                </a:solidFill>
              </a:rPr>
              <a:t>PAS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0DECB5C-4534-5F4F-BEDE-908EAA9026DD}"/>
              </a:ext>
            </a:extLst>
          </p:cNvPr>
          <p:cNvSpPr/>
          <p:nvPr/>
        </p:nvSpPr>
        <p:spPr>
          <a:xfrm>
            <a:off x="7202503" y="1426853"/>
            <a:ext cx="4476998" cy="4227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390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Verbes Chercher et Avoir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EBCCE6-0151-1849-91D6-CB3C91AC3BF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4491" y="1033463"/>
            <a:ext cx="499412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ACHÉT</a:t>
            </a:r>
            <a:r>
              <a:rPr lang="es-MX" sz="4000" b="1" u="sng" dirty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s-MX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MX" sz="4000" dirty="0">
                <a:solidFill>
                  <a:srgbClr val="7030A0"/>
                </a:solidFill>
              </a:rPr>
              <a:t>J’achèt</a:t>
            </a:r>
            <a:r>
              <a:rPr lang="es-MX" sz="4000" b="1" dirty="0">
                <a:solidFill>
                  <a:srgbClr val="7030A0"/>
                </a:solidFill>
              </a:rPr>
              <a:t>E</a:t>
            </a:r>
            <a:r>
              <a:rPr lang="es-MX" sz="40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s-MX" sz="4000" dirty="0">
                <a:solidFill>
                  <a:srgbClr val="C00000"/>
                </a:solidFill>
              </a:rPr>
              <a:t>Tu achèt</a:t>
            </a:r>
            <a:r>
              <a:rPr lang="es-MX" sz="4000" b="1" dirty="0">
                <a:solidFill>
                  <a:srgbClr val="C00000"/>
                </a:solidFill>
              </a:rPr>
              <a:t>ES</a:t>
            </a:r>
          </a:p>
          <a:p>
            <a:pPr marL="0" indent="0">
              <a:buNone/>
            </a:pPr>
            <a:r>
              <a:rPr lang="es-MX" sz="4000" dirty="0"/>
              <a:t>Il achèt</a:t>
            </a:r>
            <a:r>
              <a:rPr lang="es-MX" sz="4000" b="1" dirty="0"/>
              <a:t>E</a:t>
            </a:r>
          </a:p>
          <a:p>
            <a:pPr marL="0" indent="0">
              <a:buNone/>
            </a:pPr>
            <a:r>
              <a:rPr lang="es-MX" sz="4000" dirty="0"/>
              <a:t>Elle achèt</a:t>
            </a:r>
            <a:r>
              <a:rPr lang="es-MX" sz="4000" b="1" dirty="0"/>
              <a:t>E</a:t>
            </a:r>
            <a:endParaRPr lang="es-MX" sz="4000" dirty="0"/>
          </a:p>
          <a:p>
            <a:pPr marL="0" indent="0">
              <a:buNone/>
            </a:pPr>
            <a:r>
              <a:rPr lang="es-MX" sz="4000" dirty="0"/>
              <a:t>On achèt</a:t>
            </a:r>
            <a:r>
              <a:rPr lang="es-MX" sz="4000" b="1" dirty="0"/>
              <a:t>E</a:t>
            </a:r>
            <a:r>
              <a:rPr lang="es-MX" sz="4000" dirty="0"/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4C85400-593E-5848-B6C1-962894E1D781}"/>
              </a:ext>
            </a:extLst>
          </p:cNvPr>
          <p:cNvSpPr/>
          <p:nvPr/>
        </p:nvSpPr>
        <p:spPr>
          <a:xfrm>
            <a:off x="3057449" y="2295306"/>
            <a:ext cx="39005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rgbClr val="7030A0"/>
                </a:solidFill>
              </a:rPr>
              <a:t>Nous achèt</a:t>
            </a:r>
            <a:r>
              <a:rPr lang="es-MX" sz="4000" b="1" dirty="0">
                <a:solidFill>
                  <a:srgbClr val="7030A0"/>
                </a:solidFill>
              </a:rPr>
              <a:t>ONS</a:t>
            </a:r>
            <a:r>
              <a:rPr lang="es-MX" sz="4000" dirty="0">
                <a:solidFill>
                  <a:srgbClr val="7030A0"/>
                </a:solidFill>
              </a:rPr>
              <a:t> </a:t>
            </a:r>
          </a:p>
          <a:p>
            <a:r>
              <a:rPr lang="es-MX" sz="4000" dirty="0">
                <a:solidFill>
                  <a:srgbClr val="C00000"/>
                </a:solidFill>
              </a:rPr>
              <a:t>Vous achèt</a:t>
            </a:r>
            <a:r>
              <a:rPr lang="es-MX" sz="4000" b="1" dirty="0">
                <a:solidFill>
                  <a:srgbClr val="C00000"/>
                </a:solidFill>
              </a:rPr>
              <a:t>EZ</a:t>
            </a:r>
          </a:p>
          <a:p>
            <a:r>
              <a:rPr lang="es-MX" sz="4000" dirty="0"/>
              <a:t>Ils achèt</a:t>
            </a:r>
            <a:r>
              <a:rPr lang="es-MX" sz="4000" b="1" dirty="0"/>
              <a:t>ENT</a:t>
            </a:r>
          </a:p>
          <a:p>
            <a:r>
              <a:rPr lang="es-MX" sz="4000" dirty="0"/>
              <a:t>Elles achèt</a:t>
            </a:r>
            <a:r>
              <a:rPr lang="es-MX" sz="4000" b="1" dirty="0"/>
              <a:t>ENT</a:t>
            </a:r>
            <a:endParaRPr lang="es-MX" sz="4000" dirty="0"/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B1EDB1-5D53-8841-866C-DAF6A40FEF38}"/>
              </a:ext>
            </a:extLst>
          </p:cNvPr>
          <p:cNvSpPr txBox="1">
            <a:spLocks/>
          </p:cNvSpPr>
          <p:nvPr/>
        </p:nvSpPr>
        <p:spPr>
          <a:xfrm>
            <a:off x="6958013" y="1033463"/>
            <a:ext cx="4994122" cy="473975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AV</a:t>
            </a:r>
            <a:r>
              <a:rPr lang="es-MX" sz="4000" b="1" u="sng" dirty="0">
                <a:solidFill>
                  <a:schemeClr val="accent1">
                    <a:lumMod val="75000"/>
                  </a:schemeClr>
                </a:solidFill>
              </a:rPr>
              <a:t>OIR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sz="4000" dirty="0">
              <a:solidFill>
                <a:srgbClr val="7030A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>
                <a:solidFill>
                  <a:srgbClr val="7030A0"/>
                </a:solidFill>
              </a:rPr>
              <a:t>J’ ai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>
                <a:solidFill>
                  <a:srgbClr val="C00000"/>
                </a:solidFill>
              </a:rPr>
              <a:t>Tu as </a:t>
            </a:r>
            <a:endParaRPr lang="es-MX" sz="40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Il a </a:t>
            </a:r>
            <a:endParaRPr lang="es-MX" sz="4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Elle 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4000" dirty="0"/>
              <a:t>On a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F016828-8B08-8C49-BC74-074F6E17D4C2}"/>
              </a:ext>
            </a:extLst>
          </p:cNvPr>
          <p:cNvSpPr/>
          <p:nvPr/>
        </p:nvSpPr>
        <p:spPr>
          <a:xfrm>
            <a:off x="8895360" y="2409606"/>
            <a:ext cx="3296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rgbClr val="7030A0"/>
                </a:solidFill>
              </a:rPr>
              <a:t>Nous avons</a:t>
            </a:r>
          </a:p>
          <a:p>
            <a:r>
              <a:rPr lang="es-MX" sz="4000" dirty="0">
                <a:solidFill>
                  <a:srgbClr val="C00000"/>
                </a:solidFill>
              </a:rPr>
              <a:t>Vous avez </a:t>
            </a:r>
            <a:endParaRPr lang="es-MX" sz="4000" b="1" dirty="0">
              <a:solidFill>
                <a:srgbClr val="C00000"/>
              </a:solidFill>
            </a:endParaRPr>
          </a:p>
          <a:p>
            <a:r>
              <a:rPr lang="es-MX" sz="4000" dirty="0"/>
              <a:t>Ils ont</a:t>
            </a:r>
            <a:endParaRPr lang="es-MX" sz="4000" b="1" dirty="0"/>
          </a:p>
          <a:p>
            <a:r>
              <a:rPr lang="es-MX" sz="4000" dirty="0"/>
              <a:t>Elles ont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EFC389D-4D30-E644-8C6E-CF9575EA1BDC}"/>
              </a:ext>
            </a:extLst>
          </p:cNvPr>
          <p:cNvSpPr/>
          <p:nvPr/>
        </p:nvSpPr>
        <p:spPr>
          <a:xfrm>
            <a:off x="6606540" y="5932170"/>
            <a:ext cx="5345595" cy="651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BB35F5F-59EB-7F4E-8869-12E3937BB1D7}"/>
              </a:ext>
            </a:extLst>
          </p:cNvPr>
          <p:cNvSpPr txBox="1"/>
          <p:nvPr/>
        </p:nvSpPr>
        <p:spPr>
          <a:xfrm>
            <a:off x="6606540" y="5841273"/>
            <a:ext cx="4949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>
                <a:solidFill>
                  <a:srgbClr val="FF2F92"/>
                </a:solidFill>
              </a:rPr>
              <a:t>J’ai besoin de </a:t>
            </a:r>
          </a:p>
        </p:txBody>
      </p:sp>
    </p:spTree>
    <p:extLst>
      <p:ext uri="{BB962C8B-B14F-4D97-AF65-F5344CB8AC3E}">
        <p14:creationId xmlns:p14="http://schemas.microsoft.com/office/powerpoint/2010/main" val="1081861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DE008-798A-C649-A022-2C81C13B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2" y="246373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s-MX" dirty="0"/>
              <a:t>VERBES 1er groupe ER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EC5A866-ED66-3745-9D13-B8599298172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13632" y="807523"/>
          <a:ext cx="1948292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48292">
                  <a:extLst>
                    <a:ext uri="{9D8B030D-6E8A-4147-A177-3AD203B41FA5}">
                      <a16:colId xmlns:a16="http://schemas.microsoft.com/office/drawing/2014/main" val="292458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Penser 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473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Manger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632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Partager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894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Voyager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750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Marcher +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26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Arriver +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885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Rester +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122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Entrer +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730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Rentrer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285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Amener *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47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Emporter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592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Acheter </a:t>
                      </a:r>
                      <a:r>
                        <a:rPr lang="es-MX" sz="180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*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089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Inquiéter *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332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Adorer 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622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Detester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275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Aimer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589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Chanter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148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Danser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1235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Écouter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560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Regarder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94268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DFE1154-C7C4-B343-ACC8-947BB6EAC0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78802" y="814946"/>
          <a:ext cx="1773339" cy="4937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73339">
                  <a:extLst>
                    <a:ext uri="{9D8B030D-6E8A-4147-A177-3AD203B41FA5}">
                      <a16:colId xmlns:a16="http://schemas.microsoft.com/office/drawing/2014/main" val="3233063041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Nager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5139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Jouer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07966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Rêver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13571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Reveiller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08838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Se lever~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0031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Se laver~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35482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Se promener~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95622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Jetter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99305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Plonger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75558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Laisser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70471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Donner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88389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Trouver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44533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Chercher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4073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Préparer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11772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Travailler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46590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Étudier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23555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Parler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13178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Babarder 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533764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DBAD698E-42E5-8E48-B0AB-B63632B27F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53600" y="807523"/>
          <a:ext cx="2166938" cy="3017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66938">
                  <a:extLst>
                    <a:ext uri="{9D8B030D-6E8A-4147-A177-3AD203B41FA5}">
                      <a16:colId xmlns:a16="http://schemas.microsoft.com/office/drawing/2014/main" val="1170003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Arreter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7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Sauter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185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Saluer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872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Éffacer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7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Sauver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655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Sembler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934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Avouer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273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Tirer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033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Cacher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624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Deshabiller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098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Cuisiner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09023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FC9705E-6E81-7240-951D-C334D674A7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01640" y="855246"/>
          <a:ext cx="1928708" cy="1920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8708">
                  <a:extLst>
                    <a:ext uri="{9D8B030D-6E8A-4147-A177-3AD203B41FA5}">
                      <a16:colId xmlns:a16="http://schemas.microsoft.com/office/drawing/2014/main" val="1751956441"/>
                    </a:ext>
                  </a:extLst>
                </a:gridCol>
              </a:tblGrid>
              <a:tr h="189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Montrer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46645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Démontrer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96623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Répéter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34301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Allumer 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61123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Verifier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48018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Identifier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25227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Habiller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804533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05DDE119-2FE6-4942-8676-CE9443F0348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01640" y="2823210"/>
          <a:ext cx="1928708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8708">
                  <a:extLst>
                    <a:ext uri="{9D8B030D-6E8A-4147-A177-3AD203B41FA5}">
                      <a16:colId xmlns:a16="http://schemas.microsoft.com/office/drawing/2014/main" val="34144604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Payer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850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Depenser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507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Gagner </a:t>
                      </a:r>
                      <a:endParaRPr lang="es-MX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173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Épargner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60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Laver 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416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Brosser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808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Demander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046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Passer </a:t>
                      </a:r>
                      <a:r>
                        <a:rPr lang="es-MX" sz="180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~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295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Poser 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158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Souhaiter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510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Ésperer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060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Téléphoner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192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Aider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662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Fermer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771275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891E1BA-C9B5-944F-ABA4-B5EDCE6E429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78802" y="5745283"/>
          <a:ext cx="1773339" cy="902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73339">
                  <a:extLst>
                    <a:ext uri="{9D8B030D-6E8A-4147-A177-3AD203B41FA5}">
                      <a16:colId xmlns:a16="http://schemas.microsoft.com/office/drawing/2014/main" val="3636318624"/>
                    </a:ext>
                  </a:extLst>
                </a:gridCol>
              </a:tblGrid>
              <a:tr h="354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Appeller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69733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Rappeller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41448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Monter~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366776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31D09AC7-8695-6E49-90F9-FA10C0C029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27620" y="807523"/>
          <a:ext cx="1928708" cy="1645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8708">
                  <a:extLst>
                    <a:ext uri="{9D8B030D-6E8A-4147-A177-3AD203B41FA5}">
                      <a16:colId xmlns:a16="http://schemas.microsoft.com/office/drawing/2014/main" val="36459172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Expliquer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452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Observer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536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Voler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8905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Voler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736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Commencer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484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Quitter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842055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103187E-F13F-B047-A3ED-C73F7FD01DC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27620" y="2453443"/>
          <a:ext cx="1928708" cy="329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8708">
                  <a:extLst>
                    <a:ext uri="{9D8B030D-6E8A-4147-A177-3AD203B41FA5}">
                      <a16:colId xmlns:a16="http://schemas.microsoft.com/office/drawing/2014/main" val="3114417113"/>
                    </a:ext>
                  </a:extLst>
                </a:gridCol>
              </a:tblGrid>
              <a:tr h="214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Ramaser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5851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Frapper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069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Lutter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354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Prêter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104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Manquer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38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Se occuper ~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5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Se reposer~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679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Oublier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531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Changer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294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Crier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277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Pleurer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972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Discuter</a:t>
                      </a:r>
                      <a:endParaRPr lang="es-MX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84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77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D7A9-454A-7B40-9EE2-3D2466B2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investigación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9F045-FA61-7C49-AFF5-3F8F40DA4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Información verdadera. Datos reales </a:t>
            </a:r>
          </a:p>
          <a:p>
            <a:endParaRPr lang="es-MX" dirty="0"/>
          </a:p>
          <a:p>
            <a:r>
              <a:rPr lang="es-MX" dirty="0"/>
              <a:t>Proceso de pensamiento correcto. </a:t>
            </a:r>
          </a:p>
          <a:p>
            <a:r>
              <a:rPr lang="es-MX" dirty="0"/>
              <a:t>Teoría- principios y causas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408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D7A9-454A-7B40-9EE2-3D2466B2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Cómo investigar. Qué es?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9173456-0F7A-B24F-8DE2-0702C8B6E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004285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1134433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02552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Qué 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Qué quisiera saber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67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Primeras observaciones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Lo que necesito averiguar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707977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DC9C980-9D06-0D40-9AF9-CAA4A21CA761}"/>
              </a:ext>
            </a:extLst>
          </p:cNvPr>
          <p:cNvSpPr txBox="1"/>
          <p:nvPr/>
        </p:nvSpPr>
        <p:spPr>
          <a:xfrm>
            <a:off x="3740727" y="3075709"/>
            <a:ext cx="543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Tengo suficiente información para concluir?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755E76A-2682-4345-9E25-908815B0E384}"/>
              </a:ext>
            </a:extLst>
          </p:cNvPr>
          <p:cNvSpPr txBox="1"/>
          <p:nvPr/>
        </p:nvSpPr>
        <p:spPr>
          <a:xfrm>
            <a:off x="1425039" y="3267830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SI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585150C-FF7A-9747-9E2C-E2B9C42690AA}"/>
              </a:ext>
            </a:extLst>
          </p:cNvPr>
          <p:cNvSpPr txBox="1"/>
          <p:nvPr/>
        </p:nvSpPr>
        <p:spPr>
          <a:xfrm>
            <a:off x="8283039" y="3621974"/>
            <a:ext cx="179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NO 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5B6A545E-0A4A-6E41-AA93-7F555E660398}"/>
              </a:ext>
            </a:extLst>
          </p:cNvPr>
          <p:cNvCxnSpPr>
            <a:cxnSpLocks/>
          </p:cNvCxnSpPr>
          <p:nvPr/>
        </p:nvCxnSpPr>
        <p:spPr>
          <a:xfrm flipV="1">
            <a:off x="8502732" y="2707574"/>
            <a:ext cx="0" cy="914400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E60D025-E6E5-D74C-BBEE-C29FA6F99CFF}"/>
              </a:ext>
            </a:extLst>
          </p:cNvPr>
          <p:cNvSpPr txBox="1"/>
          <p:nvPr/>
        </p:nvSpPr>
        <p:spPr>
          <a:xfrm>
            <a:off x="1185863" y="4329113"/>
            <a:ext cx="301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Qué puedo concluir </a:t>
            </a:r>
            <a:r>
              <a:rPr lang="es-MX" i="1" dirty="0"/>
              <a:t>a priori</a:t>
            </a:r>
            <a:r>
              <a:rPr lang="es-MX" dirty="0"/>
              <a:t>?</a:t>
            </a:r>
          </a:p>
          <a:p>
            <a:r>
              <a:rPr lang="es-MX" dirty="0">
                <a:solidFill>
                  <a:srgbClr val="FF0000"/>
                </a:solidFill>
              </a:rPr>
              <a:t>HIPÓTESIS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2B21B897-091E-D440-93DC-6D8D9CE2EED4}"/>
              </a:ext>
            </a:extLst>
          </p:cNvPr>
          <p:cNvCxnSpPr>
            <a:cxnSpLocks/>
          </p:cNvCxnSpPr>
          <p:nvPr/>
        </p:nvCxnSpPr>
        <p:spPr>
          <a:xfrm>
            <a:off x="1628776" y="3637162"/>
            <a:ext cx="0" cy="691951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DA87217-B1FC-C143-879C-5DBE427A163A}"/>
              </a:ext>
            </a:extLst>
          </p:cNvPr>
          <p:cNvSpPr txBox="1"/>
          <p:nvPr/>
        </p:nvSpPr>
        <p:spPr>
          <a:xfrm>
            <a:off x="1757363" y="5329238"/>
            <a:ext cx="4129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Qué requiero verificar / qué otra información necesito ?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DD22D487-7D12-894E-AEED-02EF914A3CBA}"/>
              </a:ext>
            </a:extLst>
          </p:cNvPr>
          <p:cNvCxnSpPr>
            <a:cxnSpLocks/>
          </p:cNvCxnSpPr>
          <p:nvPr/>
        </p:nvCxnSpPr>
        <p:spPr>
          <a:xfrm>
            <a:off x="3044785" y="4793081"/>
            <a:ext cx="0" cy="691951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14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D7A9-454A-7B40-9EE2-3D2466B2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Cómo investigar. Información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9F045-FA61-7C49-AFF5-3F8F40DA4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Verdadera  </a:t>
            </a:r>
            <a:r>
              <a:rPr lang="es-MX" dirty="0"/>
              <a:t>                                  v.s.                      </a:t>
            </a:r>
            <a:r>
              <a:rPr lang="es-MX" dirty="0">
                <a:solidFill>
                  <a:srgbClr val="9437FF"/>
                </a:solidFill>
              </a:rPr>
              <a:t>No verdadera</a:t>
            </a:r>
          </a:p>
          <a:p>
            <a:r>
              <a:rPr lang="es-MX" dirty="0"/>
              <a:t>Tiempo</a:t>
            </a:r>
          </a:p>
          <a:p>
            <a:r>
              <a:rPr lang="es-MX" dirty="0"/>
              <a:t>Espacio</a:t>
            </a:r>
          </a:p>
          <a:p>
            <a:r>
              <a:rPr lang="es-MX" dirty="0"/>
              <a:t>Teoría (pensamiento apropiado)</a:t>
            </a:r>
          </a:p>
          <a:p>
            <a:r>
              <a:rPr lang="es-MX" dirty="0"/>
              <a:t>Objeto de observación (relevancia –tiene que ver</a:t>
            </a:r>
          </a:p>
          <a:p>
            <a:pPr marL="0" indent="0">
              <a:buNone/>
            </a:pPr>
            <a:r>
              <a:rPr lang="es-MX" dirty="0"/>
              <a:t>    con el objeto de observación)</a:t>
            </a:r>
          </a:p>
          <a:p>
            <a:pPr marL="0" indent="0">
              <a:buNone/>
            </a:pPr>
            <a:r>
              <a:rPr lang="es-MX" dirty="0"/>
              <a:t>Diferentes niveles de observación</a:t>
            </a:r>
          </a:p>
          <a:p>
            <a:pPr marL="0" indent="0">
              <a:buNone/>
            </a:pPr>
            <a:r>
              <a:rPr lang="es-MX" dirty="0"/>
              <a:t>Todo v.s partes </a:t>
            </a:r>
          </a:p>
          <a:p>
            <a:pPr marL="0" indent="0">
              <a:buNone/>
            </a:pPr>
            <a:r>
              <a:rPr lang="es-MX" dirty="0"/>
              <a:t>Verdadero v.s. Falso</a:t>
            </a:r>
          </a:p>
          <a:p>
            <a:pPr marL="0" indent="0">
              <a:buNone/>
            </a:pPr>
            <a:r>
              <a:rPr lang="es-MX" dirty="0"/>
              <a:t>Conocimiento anterior v.s. Nuevo 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627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D7A9-454A-7B40-9EE2-3D2466B2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Ordenar y organizar la información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468E0F3-A4AF-5D45-999D-8F1E90DCA3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615921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950">
                  <a:extLst>
                    <a:ext uri="{9D8B030D-6E8A-4147-A177-3AD203B41FA5}">
                      <a16:colId xmlns:a16="http://schemas.microsoft.com/office/drawing/2014/main" val="615114731"/>
                    </a:ext>
                  </a:extLst>
                </a:gridCol>
                <a:gridCol w="7867650">
                  <a:extLst>
                    <a:ext uri="{9D8B030D-6E8A-4147-A177-3AD203B41FA5}">
                      <a16:colId xmlns:a16="http://schemas.microsoft.com/office/drawing/2014/main" val="2786512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83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QUÉ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Denominación/hipótesis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953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PARA QUÉ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Objetivo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087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POR QUÉ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Justificación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56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CON QUÉ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Delimitación (marco teórico) Pensamiento, quién, cuándo, dónde, elementos de observación (concepto). Es congruente?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70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CÓMO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Estrategia: 1) organizar la información 2) para analizar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258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RESULTADO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Qué encontré. Confirma o rechaza la hipótesis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764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APORTACIÓN /PRODUCTO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Para qué sirve, cómo se usa, cumple la Justificación y el objetivo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822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13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D1F24-78B9-B04B-BA03-D125ABFD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C30198-A51F-034E-BDA2-FBCD60A6A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dirty="0"/>
              <a:t>PART II. </a:t>
            </a:r>
          </a:p>
          <a:p>
            <a:pPr marL="0" indent="0" algn="ctr">
              <a:buNone/>
            </a:pPr>
            <a:r>
              <a:rPr lang="es-MX" sz="7200" dirty="0"/>
              <a:t>Le contenu</a:t>
            </a:r>
          </a:p>
        </p:txBody>
      </p:sp>
    </p:spTree>
    <p:extLst>
      <p:ext uri="{BB962C8B-B14F-4D97-AF65-F5344CB8AC3E}">
        <p14:creationId xmlns:p14="http://schemas.microsoft.com/office/powerpoint/2010/main" val="421392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D7A9-454A-7B40-9EE2-3D2466B2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9F045-FA61-7C49-AFF5-3F8F40DA4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721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D7A9-454A-7B40-9EE2-3D2466B2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9F045-FA61-7C49-AFF5-3F8F40DA4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323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865</Words>
  <Application>Microsoft Macintosh PowerPoint</Application>
  <PresentationFormat>Panorámica</PresentationFormat>
  <Paragraphs>425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Tema de Office</vt:lpstr>
      <vt:lpstr>Français II</vt:lpstr>
      <vt:lpstr>PARTE I. La investigación</vt:lpstr>
      <vt:lpstr>La investigación</vt:lpstr>
      <vt:lpstr>Cómo investigar. Qué es?</vt:lpstr>
      <vt:lpstr>Cómo investigar. Información </vt:lpstr>
      <vt:lpstr>Ordenar y organizar la información</vt:lpstr>
      <vt:lpstr>Presentación de PowerPoint</vt:lpstr>
      <vt:lpstr>Presentación de PowerPoint</vt:lpstr>
      <vt:lpstr>Presentación de PowerPoint</vt:lpstr>
      <vt:lpstr>Presentación de PowerPoint</vt:lpstr>
      <vt:lpstr>Genre et nombre</vt:lpstr>
      <vt:lpstr>Adjectifs </vt:lpstr>
      <vt:lpstr>Articles </vt:lpstr>
      <vt:lpstr>Pays et ville </vt:lpstr>
      <vt:lpstr>Le possessif </vt:lpstr>
      <vt:lpstr>Presentación de PowerPoint</vt:lpstr>
      <vt:lpstr>Verbes Aimer et Vouloir</vt:lpstr>
      <vt:lpstr>La négation</vt:lpstr>
      <vt:lpstr>Vocabulaire </vt:lpstr>
      <vt:lpstr>Verbes Chercher et Aller</vt:lpstr>
      <vt:lpstr>Verbe</vt:lpstr>
      <vt:lpstr>Verbes Chercher et Avoir</vt:lpstr>
      <vt:lpstr>VERBES 1er groupe 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d’été</dc:title>
  <dc:creator>Microsoft Office User</dc:creator>
  <cp:lastModifiedBy>Microsoft Office User</cp:lastModifiedBy>
  <cp:revision>45</cp:revision>
  <dcterms:created xsi:type="dcterms:W3CDTF">2020-07-03T00:40:25Z</dcterms:created>
  <dcterms:modified xsi:type="dcterms:W3CDTF">2020-09-13T03:30:02Z</dcterms:modified>
</cp:coreProperties>
</file>